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2" r:id="rId7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9"/>
    </p:embeddedFont>
    <p:embeddedFont>
      <p:font typeface="Lucida Sans" panose="020B0602030504020204" pitchFamily="34" charset="77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Slab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76"/>
  </p:normalViewPr>
  <p:slideViewPr>
    <p:cSldViewPr snapToGrid="0">
      <p:cViewPr varScale="1">
        <p:scale>
          <a:sx n="124" d="100"/>
          <a:sy n="124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Perfect blend of safety and speed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Safety over speed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Why autonomous? Because machines are physical representations of a human's idea; humans make mistakes, machines don’t.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Autonomous, not sentient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Final design based on the initial prototype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Everybody came up with different ideas, all the flaws were removed, and the final design was a mixture of everyone's ideas.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Speak about “why two wheels”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Mention the revisions to the claw, vehicle specifications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Car structurally sound to absorb impact without throwing about the passenger, also most of the impacts are happening in the anterior portion and the passenger won’t feel any of them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180˚ turn, quick and simple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Acknowledges all stop points en route by halting momentarily and subsequently resuming motion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Remote control via a bluetooth controlled device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000"/>
              <a:buNone/>
              <a:defRPr sz="4000"/>
            </a:lvl1pPr>
            <a:lvl2pPr lvl="1" algn="ctr">
              <a:spcBef>
                <a:spcPts val="0"/>
              </a:spcBef>
              <a:buSzPts val="4000"/>
              <a:buNone/>
              <a:defRPr sz="4000"/>
            </a:lvl2pPr>
            <a:lvl3pPr lvl="2" algn="ctr">
              <a:spcBef>
                <a:spcPts val="0"/>
              </a:spcBef>
              <a:buSzPts val="4000"/>
              <a:buNone/>
              <a:defRPr sz="4000"/>
            </a:lvl3pPr>
            <a:lvl4pPr lvl="3" algn="ctr">
              <a:spcBef>
                <a:spcPts val="0"/>
              </a:spcBef>
              <a:buSzPts val="4000"/>
              <a:buNone/>
              <a:defRPr sz="4000"/>
            </a:lvl4pPr>
            <a:lvl5pPr lvl="4" algn="ctr">
              <a:spcBef>
                <a:spcPts val="0"/>
              </a:spcBef>
              <a:buSzPts val="4000"/>
              <a:buNone/>
              <a:defRPr sz="4000"/>
            </a:lvl5pPr>
            <a:lvl6pPr lvl="5" algn="ctr">
              <a:spcBef>
                <a:spcPts val="0"/>
              </a:spcBef>
              <a:buSzPts val="4000"/>
              <a:buNone/>
              <a:defRPr sz="4000"/>
            </a:lvl6pPr>
            <a:lvl7pPr lvl="6" algn="ctr">
              <a:spcBef>
                <a:spcPts val="0"/>
              </a:spcBef>
              <a:buSzPts val="4000"/>
              <a:buNone/>
              <a:defRPr sz="4000"/>
            </a:lvl7pPr>
            <a:lvl8pPr lvl="7" algn="ctr">
              <a:spcBef>
                <a:spcPts val="0"/>
              </a:spcBef>
              <a:buSzPts val="4000"/>
              <a:buNone/>
              <a:defRPr sz="4000"/>
            </a:lvl8pPr>
            <a:lvl9pPr lvl="8" algn="ctr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3800"/>
              <a:buNone/>
              <a:defRPr sz="3800"/>
            </a:lvl1pPr>
            <a:lvl2pPr lvl="1" algn="ctr">
              <a:spcBef>
                <a:spcPts val="0"/>
              </a:spcBef>
              <a:buSzPts val="3800"/>
              <a:buNone/>
              <a:defRPr sz="3800"/>
            </a:lvl2pPr>
            <a:lvl3pPr lvl="2" algn="ctr">
              <a:spcBef>
                <a:spcPts val="0"/>
              </a:spcBef>
              <a:buSzPts val="3800"/>
              <a:buNone/>
              <a:defRPr sz="3800"/>
            </a:lvl3pPr>
            <a:lvl4pPr lvl="3" algn="ctr">
              <a:spcBef>
                <a:spcPts val="0"/>
              </a:spcBef>
              <a:buSzPts val="3800"/>
              <a:buNone/>
              <a:defRPr sz="3800"/>
            </a:lvl4pPr>
            <a:lvl5pPr lvl="4" algn="ctr">
              <a:spcBef>
                <a:spcPts val="0"/>
              </a:spcBef>
              <a:buSzPts val="3800"/>
              <a:buNone/>
              <a:defRPr sz="3800"/>
            </a:lvl5pPr>
            <a:lvl6pPr lvl="5" algn="ctr">
              <a:spcBef>
                <a:spcPts val="0"/>
              </a:spcBef>
              <a:buSzPts val="3800"/>
              <a:buNone/>
              <a:defRPr sz="3800"/>
            </a:lvl6pPr>
            <a:lvl7pPr lvl="6" algn="ctr">
              <a:spcBef>
                <a:spcPts val="0"/>
              </a:spcBef>
              <a:buSzPts val="3800"/>
              <a:buNone/>
              <a:defRPr sz="3800"/>
            </a:lvl7pPr>
            <a:lvl8pPr lvl="7" algn="ctr">
              <a:spcBef>
                <a:spcPts val="0"/>
              </a:spcBef>
              <a:buSzPts val="3800"/>
              <a:buNone/>
              <a:defRPr sz="3800"/>
            </a:lvl8pPr>
            <a:lvl9pPr lvl="8" algn="ctr">
              <a:spcBef>
                <a:spcPts val="0"/>
              </a:spcBef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latin typeface="Lucida Sans" panose="020B0602030504020204" pitchFamily="34" charset="77"/>
              </a:rPr>
              <a:t>The RED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Lucida Sans" panose="020B0602030504020204" pitchFamily="34" charset="77"/>
              </a:rPr>
              <a:t>PROJECT SPYN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7659400" y="3410325"/>
            <a:ext cx="1440900" cy="165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Lucida Sans" panose="020B0602030504020204" pitchFamily="34" charset="77"/>
              </a:rPr>
              <a:t>G3</a:t>
            </a:r>
            <a:br>
              <a:rPr lang="en" dirty="0">
                <a:solidFill>
                  <a:schemeClr val="tx1"/>
                </a:solidFill>
                <a:latin typeface="Lucida Sans" panose="020B0602030504020204" pitchFamily="34" charset="77"/>
              </a:rPr>
            </a:br>
            <a:r>
              <a:rPr lang="en" dirty="0">
                <a:solidFill>
                  <a:schemeClr val="tx1"/>
                </a:solidFill>
                <a:latin typeface="Lucida Sans" panose="020B0602030504020204" pitchFamily="34" charset="77"/>
              </a:rPr>
              <a:t>Hossain</a:t>
            </a:r>
            <a:br>
              <a:rPr lang="en" dirty="0">
                <a:solidFill>
                  <a:schemeClr val="tx1"/>
                </a:solidFill>
                <a:latin typeface="Lucida Sans" panose="020B0602030504020204" pitchFamily="34" charset="77"/>
              </a:rPr>
            </a:br>
            <a:r>
              <a:rPr lang="en" dirty="0" err="1">
                <a:solidFill>
                  <a:schemeClr val="tx1"/>
                </a:solidFill>
                <a:latin typeface="Lucida Sans" panose="020B0602030504020204" pitchFamily="34" charset="77"/>
              </a:rPr>
              <a:t>Tongye</a:t>
            </a:r>
            <a:br>
              <a:rPr lang="en" dirty="0">
                <a:solidFill>
                  <a:schemeClr val="tx1"/>
                </a:solidFill>
                <a:latin typeface="Lucida Sans" panose="020B0602030504020204" pitchFamily="34" charset="77"/>
              </a:rPr>
            </a:br>
            <a:r>
              <a:rPr lang="en" dirty="0">
                <a:solidFill>
                  <a:schemeClr val="tx1"/>
                </a:solidFill>
                <a:latin typeface="Lucida Sans" panose="020B0602030504020204" pitchFamily="34" charset="77"/>
              </a:rPr>
              <a:t>Even</a:t>
            </a:r>
            <a:br>
              <a:rPr lang="en" dirty="0">
                <a:solidFill>
                  <a:schemeClr val="tx1"/>
                </a:solidFill>
                <a:latin typeface="Lucida Sans" panose="020B0602030504020204" pitchFamily="34" charset="77"/>
              </a:rPr>
            </a:br>
            <a:r>
              <a:rPr lang="en" dirty="0" err="1">
                <a:solidFill>
                  <a:schemeClr val="tx1"/>
                </a:solidFill>
                <a:latin typeface="Lucida Sans" panose="020B0602030504020204" pitchFamily="34" charset="77"/>
              </a:rPr>
              <a:t>Dhruval</a:t>
            </a:r>
            <a:endParaRPr lang="en" dirty="0">
              <a:solidFill>
                <a:schemeClr val="tx1"/>
              </a:solidFill>
              <a:latin typeface="Lucida Sans" panose="020B0602030504020204" pitchFamily="34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6197400" cy="686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latin typeface="Lucida Sans" panose="020B0602030504020204" pitchFamily="34" charset="77"/>
              </a:rPr>
              <a:t>Project </a:t>
            </a:r>
            <a:r>
              <a:rPr lang="en" dirty="0" err="1">
                <a:latin typeface="Lucida Sans" panose="020B0602030504020204" pitchFamily="34" charset="77"/>
              </a:rPr>
              <a:t>Spyn</a:t>
            </a:r>
            <a:r>
              <a:rPr lang="en" dirty="0">
                <a:latin typeface="Lucida Sans" panose="020B0602030504020204" pitchFamily="34" charset="77"/>
              </a:rPr>
              <a:t> and our customer(s)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Autonomous car that keeps safety in mind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Ride-sharing concept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Main market: Senior citizens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Disabled and Wheelchair friendly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Targeting large retirement communities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99" y="3187850"/>
            <a:ext cx="1874676" cy="18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 b="24868"/>
          <a:stretch/>
        </p:blipFill>
        <p:spPr>
          <a:xfrm>
            <a:off x="6861275" y="23800"/>
            <a:ext cx="2236500" cy="50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025" y="3207650"/>
            <a:ext cx="3026576" cy="17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latin typeface="Lucida Sans" panose="020B0602030504020204" pitchFamily="34" charset="77"/>
              </a:rPr>
              <a:t>Initial Designs</a:t>
            </a: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r="30598"/>
          <a:stretch/>
        </p:blipFill>
        <p:spPr>
          <a:xfrm>
            <a:off x="5058093" y="177175"/>
            <a:ext cx="3571232" cy="2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50800" cy="30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2 Wheels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Forklift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300hp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Truck bed/ramp transport area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Lucida Sans" panose="020B0602030504020204" pitchFamily="34" charset="77"/>
              </a:rPr>
              <a:t>Autonomous chauffeur </a:t>
            </a:r>
          </a:p>
        </p:txBody>
      </p:sp>
      <p:pic>
        <p:nvPicPr>
          <p:cNvPr id="3" name="Picture 2" descr="A cardboard wheelchair on a table&#10;&#10;Description automatically generated">
            <a:extLst>
              <a:ext uri="{FF2B5EF4-FFF2-40B4-BE49-F238E27FC236}">
                <a16:creationId xmlns:a16="http://schemas.microsoft.com/office/drawing/2014/main" id="{7FF5B8BD-5036-2E1C-6A2C-7F1C10BB7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007" y="2899850"/>
            <a:ext cx="2247993" cy="3996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The Project Red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227275" y="458025"/>
            <a:ext cx="419100" cy="66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®️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1E65FE2-D12D-CBF0-3C31-1DC90849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2927"/>
            <a:ext cx="3936081" cy="2410574"/>
          </a:xfrm>
          <a:prstGeom prst="rect">
            <a:avLst/>
          </a:prstGeom>
        </p:spPr>
      </p:pic>
      <p:pic>
        <p:nvPicPr>
          <p:cNvPr id="10" name="Picture 9" descr="A toy robot on a table&#10;&#10;Description automatically generated">
            <a:extLst>
              <a:ext uri="{FF2B5EF4-FFF2-40B4-BE49-F238E27FC236}">
                <a16:creationId xmlns:a16="http://schemas.microsoft.com/office/drawing/2014/main" id="{8A598A8E-C95B-4740-6890-49748C685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081" y="1993187"/>
            <a:ext cx="1772052" cy="3150314"/>
          </a:xfrm>
          <a:prstGeom prst="rect">
            <a:avLst/>
          </a:prstGeom>
        </p:spPr>
      </p:pic>
      <p:pic>
        <p:nvPicPr>
          <p:cNvPr id="12" name="Picture 11" descr="A toy robot on a wooden floor&#10;&#10;Description automatically generated">
            <a:extLst>
              <a:ext uri="{FF2B5EF4-FFF2-40B4-BE49-F238E27FC236}">
                <a16:creationId xmlns:a16="http://schemas.microsoft.com/office/drawing/2014/main" id="{98FE6677-9D14-A3BA-4755-C132F0CBE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133" y="1993187"/>
            <a:ext cx="1772052" cy="3150315"/>
          </a:xfrm>
          <a:prstGeom prst="rect">
            <a:avLst/>
          </a:prstGeom>
        </p:spPr>
      </p:pic>
      <p:pic>
        <p:nvPicPr>
          <p:cNvPr id="14" name="Picture 13" descr="A robot on a table&#10;&#10;Description automatically generated">
            <a:extLst>
              <a:ext uri="{FF2B5EF4-FFF2-40B4-BE49-F238E27FC236}">
                <a16:creationId xmlns:a16="http://schemas.microsoft.com/office/drawing/2014/main" id="{8E67E790-C727-77CB-A9ED-1D6BB33A0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949" y="1993187"/>
            <a:ext cx="1772051" cy="31503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26775" y="475500"/>
            <a:ext cx="8368200" cy="686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Passenger Transportation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87900" y="1542875"/>
            <a:ext cx="8368200" cy="368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vehicle is designed to carry one passenger, who is seated in the posterior portion of the vehicle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vehicle switches to remote control when the </a:t>
            </a:r>
            <a:r>
              <a:rPr lang="en" b="1" dirty="0">
                <a:solidFill>
                  <a:srgbClr val="9FC5E8"/>
                </a:solidFill>
              </a:rPr>
              <a:t>pick-up zone</a:t>
            </a:r>
            <a:r>
              <a:rPr lang="en" dirty="0"/>
              <a:t> is encountered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It makes a 180˚ turn, approaches the passenger and secures him/her with the seatbelt, claws, and gate-claws.  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vehicle switches to autonomous mode, and navigates to the </a:t>
            </a:r>
            <a:r>
              <a:rPr lang="en" dirty="0" err="1"/>
              <a:t>dropoff</a:t>
            </a:r>
            <a:r>
              <a:rPr lang="en" dirty="0"/>
              <a:t> point, acknowledging </a:t>
            </a:r>
            <a:r>
              <a:rPr lang="en" b="1" dirty="0">
                <a:solidFill>
                  <a:schemeClr val="tx1"/>
                </a:solidFill>
                <a:latin typeface="Impact" panose="020B0806030902050204" pitchFamily="34" charset="0"/>
              </a:rPr>
              <a:t>stop-points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route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dirty="0"/>
              <a:t>The vehicle switches to remote control when the </a:t>
            </a:r>
            <a:r>
              <a:rPr lang="en" b="1" dirty="0">
                <a:solidFill>
                  <a:schemeClr val="accent5"/>
                </a:solidFill>
              </a:rPr>
              <a:t>drop-off zone</a:t>
            </a:r>
            <a:r>
              <a:rPr lang="en" dirty="0"/>
              <a:t> is encountered. It makes a 180˚ turn. The claws, seatbelt unlock and the passenger is dropped off as the vehicle backs up.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025" y="348125"/>
            <a:ext cx="1710626" cy="9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4233" t="6283" r="4733" b="22551"/>
          <a:stretch/>
        </p:blipFill>
        <p:spPr>
          <a:xfrm>
            <a:off x="6988400" y="243275"/>
            <a:ext cx="1964849" cy="10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5125" y="3506800"/>
            <a:ext cx="537624" cy="5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9125" y="2253750"/>
            <a:ext cx="469625" cy="4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Future Plans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64100" y="1489824"/>
            <a:ext cx="8368200" cy="30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autonomous navigation, pick-up, and drop-off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Scanning the maze and logging turns, speed modifications, stop, pick-up, drop-off points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/>
              <a:t>Increasing seating capacity to accommodate a companion, service animal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Macintosh PowerPoint</Application>
  <PresentationFormat>On-screen Show (16:9)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Lucida Sans</vt:lpstr>
      <vt:lpstr>Impact</vt:lpstr>
      <vt:lpstr>Roboto</vt:lpstr>
      <vt:lpstr>Roboto Slab</vt:lpstr>
      <vt:lpstr>Arial</vt:lpstr>
      <vt:lpstr>Marina</vt:lpstr>
      <vt:lpstr>The RED</vt:lpstr>
      <vt:lpstr>Project Spyn and our customer(s)</vt:lpstr>
      <vt:lpstr>Initial Designs</vt:lpstr>
      <vt:lpstr>The Project Red</vt:lpstr>
      <vt:lpstr>Passenger Transportation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RED</dc:title>
  <cp:lastModifiedBy>Hossain Ahmed (Student)</cp:lastModifiedBy>
  <cp:revision>1</cp:revision>
  <dcterms:modified xsi:type="dcterms:W3CDTF">2024-04-24T16:45:21Z</dcterms:modified>
</cp:coreProperties>
</file>